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F7A02-8A8E-8541-85FE-9936FA9B1369}" type="datetimeFigureOut">
              <a:rPr lang="en-US" smtClean="0"/>
              <a:pPr/>
              <a:t>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C2598-2CB9-EE40-B2EE-006426A0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7.png"/><Relationship Id="rId8" Type="http://schemas.openxmlformats.org/officeDocument/2006/relationships/image" Target="../media/image8.wmf"/><Relationship Id="rId9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Congress Is Organized To Make Policy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Arial" charset="0"/>
                <a:cs typeface="Arial" charset="0"/>
              </a:rPr>
              <a:t>Caucuses</a:t>
            </a:r>
            <a:endParaRPr lang="en-US" dirty="0">
              <a:ea typeface="Arial" charset="0"/>
              <a:cs typeface="Arial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Caucus</a:t>
            </a:r>
            <a:r>
              <a:rPr lang="en-US" sz="3200" dirty="0"/>
              <a:t>: a group of members of Congress sharing some interest or characteristic</a:t>
            </a:r>
          </a:p>
          <a:p>
            <a:pPr lvl="1"/>
            <a:r>
              <a:rPr lang="en-US" sz="3200" dirty="0"/>
              <a:t>About 300 caucuses</a:t>
            </a:r>
          </a:p>
          <a:p>
            <a:pPr lvl="1"/>
            <a:r>
              <a:rPr lang="en-US" sz="3200" dirty="0"/>
              <a:t>Caucuses pressure for committee meetings and hearings and for votes on bills.</a:t>
            </a:r>
          </a:p>
          <a:p>
            <a:pPr lvl="1"/>
            <a:r>
              <a:rPr lang="en-US" sz="3200" dirty="0"/>
              <a:t>Caucuses can be more effective than lobbyists.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Arial" charset="0"/>
                <a:cs typeface="Arial" charset="0"/>
              </a:rPr>
              <a:t>Congressional Staff</a:t>
            </a:r>
            <a:endParaRPr lang="en-US" dirty="0">
              <a:ea typeface="Arial" charset="0"/>
              <a:cs typeface="Arial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Personal </a:t>
            </a:r>
            <a:r>
              <a:rPr lang="en-US" dirty="0"/>
              <a:t>staff: They work for the member, mainly providing constituent service, but help with legislation too.</a:t>
            </a:r>
          </a:p>
          <a:p>
            <a:r>
              <a:rPr lang="en-US" dirty="0"/>
              <a:t>Committee staff: organize hearings, research and write legislation, target of lobbyists</a:t>
            </a:r>
          </a:p>
          <a:p>
            <a:r>
              <a:rPr lang="en-US" dirty="0"/>
              <a:t>Staff Agencies: CRS, GAO, CBO provide specific information to Congress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American Bicameralism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04862"/>
            <a:ext cx="3810000" cy="43435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The House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435 members, 2-year terms of office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Initiates all revenue bills, more influential on budget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House Rules Committee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Limited debates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04862"/>
            <a:ext cx="3810000" cy="4267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The Senate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100 members, 6-year terms of office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Gives “advice &amp; consent,” more influential on foreign affairs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Unlimited debates (filibuster)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2" autoUpdateAnimBg="0"/>
      <p:bldP spid="17412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Congressional Leadership</a:t>
            </a: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65966"/>
            <a:ext cx="3810000" cy="4406234"/>
          </a:xfrm>
        </p:spPr>
        <p:txBody>
          <a:bodyPr>
            <a:noAutofit/>
          </a:bodyPr>
          <a:lstStyle/>
          <a:p>
            <a:r>
              <a:rPr lang="en-US" dirty="0"/>
              <a:t>The House</a:t>
            </a:r>
          </a:p>
          <a:p>
            <a:pPr lvl="1"/>
            <a:r>
              <a:rPr lang="en-US" dirty="0"/>
              <a:t>Led by Speaker of the House—elected by House members</a:t>
            </a:r>
          </a:p>
          <a:p>
            <a:pPr lvl="1"/>
            <a:r>
              <a:rPr lang="en-US" dirty="0"/>
              <a:t>Presides over House</a:t>
            </a:r>
          </a:p>
          <a:p>
            <a:pPr lvl="1"/>
            <a:r>
              <a:rPr lang="en-US" dirty="0"/>
              <a:t>Major role in committee assignments and legislation</a:t>
            </a:r>
          </a:p>
          <a:p>
            <a:pPr lvl="1"/>
            <a:r>
              <a:rPr lang="en-US" dirty="0"/>
              <a:t>Assisted by majority leader and whips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65966"/>
            <a:ext cx="3810000" cy="4330034"/>
          </a:xfrm>
        </p:spPr>
        <p:txBody>
          <a:bodyPr>
            <a:normAutofit/>
          </a:bodyPr>
          <a:lstStyle/>
          <a:p>
            <a:r>
              <a:rPr lang="en-US" dirty="0"/>
              <a:t>The Senate</a:t>
            </a:r>
          </a:p>
          <a:p>
            <a:pPr lvl="1"/>
            <a:r>
              <a:rPr lang="en-US" dirty="0"/>
              <a:t>Formally lead by Vice </a:t>
            </a:r>
            <a:r>
              <a:rPr lang="en-US" dirty="0" smtClean="0"/>
              <a:t>President</a:t>
            </a:r>
          </a:p>
          <a:p>
            <a:pPr lvl="1"/>
            <a:r>
              <a:rPr lang="en-US" dirty="0" smtClean="0"/>
              <a:t>President Pro Tempore</a:t>
            </a:r>
            <a:endParaRPr lang="en-US" dirty="0" smtClean="0"/>
          </a:p>
          <a:p>
            <a:pPr lvl="1"/>
            <a:r>
              <a:rPr lang="en-US" dirty="0"/>
              <a:t>Really </a:t>
            </a:r>
            <a:r>
              <a:rPr lang="en-US" dirty="0" smtClean="0"/>
              <a:t>led </a:t>
            </a:r>
            <a:r>
              <a:rPr lang="en-US" dirty="0"/>
              <a:t>by Majority Leader—chosen by party members</a:t>
            </a:r>
          </a:p>
          <a:p>
            <a:pPr lvl="1"/>
            <a:r>
              <a:rPr lang="en-US" dirty="0"/>
              <a:t>Assisted by whips</a:t>
            </a:r>
          </a:p>
          <a:p>
            <a:pPr lvl="1"/>
            <a:r>
              <a:rPr lang="en-US" dirty="0"/>
              <a:t>Must work with Minority leader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bldLvl="2" autoUpdateAnimBg="0"/>
      <p:bldP spid="59396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How Congress is Organized </a:t>
            </a:r>
            <a:br>
              <a:rPr lang="en-US"/>
            </a:br>
            <a:r>
              <a:rPr lang="en-US"/>
              <a:t>to Make Policy</a:t>
            </a:r>
          </a:p>
        </p:txBody>
      </p:sp>
      <p:pic>
        <p:nvPicPr>
          <p:cNvPr id="5223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524000"/>
            <a:ext cx="8001000" cy="48434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Committees and Subcommittees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Standing</a:t>
            </a:r>
            <a:r>
              <a:rPr lang="en-US" u="sng" dirty="0" smtClean="0"/>
              <a:t> </a:t>
            </a:r>
            <a:r>
              <a:rPr lang="en-US" u="sng" dirty="0"/>
              <a:t>C</a:t>
            </a:r>
            <a:r>
              <a:rPr lang="en-US" u="sng" dirty="0" smtClean="0"/>
              <a:t>ommittees</a:t>
            </a:r>
            <a:r>
              <a:rPr lang="en-US" dirty="0"/>
              <a:t>: subject matter committees that handle bills in different policy areas</a:t>
            </a:r>
          </a:p>
          <a:p>
            <a:r>
              <a:rPr lang="en-US" u="sng" dirty="0"/>
              <a:t>Joint</a:t>
            </a:r>
            <a:r>
              <a:rPr lang="en-US" u="sng" dirty="0" smtClean="0"/>
              <a:t> Committees</a:t>
            </a:r>
            <a:r>
              <a:rPr lang="en-US" dirty="0"/>
              <a:t>: a few subject-matter areas—membership drawn from House and Senate </a:t>
            </a:r>
          </a:p>
          <a:p>
            <a:r>
              <a:rPr lang="en-US" u="sng" dirty="0"/>
              <a:t>Conference</a:t>
            </a:r>
            <a:r>
              <a:rPr lang="en-US" u="sng" dirty="0" smtClean="0"/>
              <a:t> Committees</a:t>
            </a:r>
            <a:r>
              <a:rPr lang="en-US" dirty="0"/>
              <a:t>: resolve differences in House and Senate bills</a:t>
            </a:r>
          </a:p>
          <a:p>
            <a:r>
              <a:rPr lang="en-US" u="sng" dirty="0"/>
              <a:t>Select</a:t>
            </a:r>
            <a:r>
              <a:rPr lang="en-US" u="sng" dirty="0" smtClean="0"/>
              <a:t> Committees</a:t>
            </a:r>
            <a:r>
              <a:rPr lang="en-US" dirty="0"/>
              <a:t>: created for a specific purpose, such as the Watergate investigation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How Congress is Organized </a:t>
            </a:r>
            <a:br>
              <a:rPr lang="en-US"/>
            </a:br>
            <a:r>
              <a:rPr lang="en-US"/>
              <a:t>to Make Policy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685800" y="1524000"/>
            <a:ext cx="8108950" cy="4935538"/>
            <a:chOff x="288" y="960"/>
            <a:chExt cx="5108" cy="3109"/>
          </a:xfrm>
        </p:grpSpPr>
        <p:sp>
          <p:nvSpPr>
            <p:cNvPr id="50199" name="Rectangle 23"/>
            <p:cNvSpPr>
              <a:spLocks noChangeArrowheads="1"/>
            </p:cNvSpPr>
            <p:nvPr/>
          </p:nvSpPr>
          <p:spPr bwMode="auto">
            <a:xfrm>
              <a:off x="288" y="960"/>
              <a:ext cx="4848" cy="30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288" y="960"/>
              <a:ext cx="5108" cy="3109"/>
              <a:chOff x="288" y="960"/>
              <a:chExt cx="5108" cy="3109"/>
            </a:xfrm>
          </p:grpSpPr>
          <p:pic>
            <p:nvPicPr>
              <p:cNvPr id="50184" name="Picture 8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88" y="960"/>
                <a:ext cx="4848" cy="56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grpSp>
            <p:nvGrpSpPr>
              <p:cNvPr id="4" name="Group 21"/>
              <p:cNvGrpSpPr>
                <a:grpSpLocks/>
              </p:cNvGrpSpPr>
              <p:nvPr/>
            </p:nvGrpSpPr>
            <p:grpSpPr bwMode="auto">
              <a:xfrm>
                <a:off x="288" y="1536"/>
                <a:ext cx="5108" cy="2533"/>
                <a:chOff x="288" y="1536"/>
                <a:chExt cx="5108" cy="2533"/>
              </a:xfrm>
            </p:grpSpPr>
            <p:pic>
              <p:nvPicPr>
                <p:cNvPr id="50187" name="Picture 11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 b="500"/>
                <a:stretch>
                  <a:fillRect/>
                </a:stretch>
              </p:blipFill>
              <p:spPr bwMode="auto">
                <a:xfrm>
                  <a:off x="288" y="1536"/>
                  <a:ext cx="1750" cy="1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0188" name="Picture 12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1729" y="1695"/>
                  <a:ext cx="1722" cy="10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0189" name="Picture 13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 b="27654"/>
                <a:stretch>
                  <a:fillRect/>
                </a:stretch>
              </p:blipFill>
              <p:spPr bwMode="auto">
                <a:xfrm>
                  <a:off x="3411" y="1694"/>
                  <a:ext cx="1725" cy="10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0192" name="Rectangle 16"/>
                <p:cNvSpPr>
                  <a:spLocks noChangeArrowheads="1"/>
                </p:cNvSpPr>
                <p:nvPr/>
              </p:nvSpPr>
              <p:spPr bwMode="auto">
                <a:xfrm>
                  <a:off x="288" y="1662"/>
                  <a:ext cx="5098" cy="5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50195" name="Picture 19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 r="5026"/>
                <a:stretch>
                  <a:fillRect/>
                </a:stretch>
              </p:blipFill>
              <p:spPr bwMode="auto">
                <a:xfrm>
                  <a:off x="2987" y="2836"/>
                  <a:ext cx="2149" cy="1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0196" name="Picture 20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r="5026"/>
                <a:stretch>
                  <a:fillRect/>
                </a:stretch>
              </p:blipFill>
              <p:spPr bwMode="auto">
                <a:xfrm>
                  <a:off x="3364" y="2889"/>
                  <a:ext cx="1474" cy="1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0194" name="Picture 18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 b="2837"/>
                <a:stretch>
                  <a:fillRect/>
                </a:stretch>
              </p:blipFill>
              <p:spPr bwMode="auto">
                <a:xfrm>
                  <a:off x="1683" y="2831"/>
                  <a:ext cx="1552" cy="1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0191" name="Rectangle 15"/>
                <p:cNvSpPr>
                  <a:spLocks noChangeArrowheads="1"/>
                </p:cNvSpPr>
                <p:nvPr/>
              </p:nvSpPr>
              <p:spPr bwMode="auto">
                <a:xfrm>
                  <a:off x="298" y="2691"/>
                  <a:ext cx="5098" cy="17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pic>
              <p:nvPicPr>
                <p:cNvPr id="50190" name="Picture 14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 r="4640"/>
                <a:stretch>
                  <a:fillRect/>
                </a:stretch>
              </p:blipFill>
              <p:spPr bwMode="auto">
                <a:xfrm>
                  <a:off x="289" y="2708"/>
                  <a:ext cx="1480" cy="13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Legislation and Oversight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Legislation</a:t>
            </a:r>
            <a:endParaRPr lang="en-US" dirty="0"/>
          </a:p>
          <a:p>
            <a:pPr lvl="1"/>
            <a:r>
              <a:rPr lang="en-US" dirty="0"/>
              <a:t>Committees work on the 11,000 bills every session</a:t>
            </a:r>
          </a:p>
          <a:p>
            <a:pPr lvl="1"/>
            <a:r>
              <a:rPr lang="en-US" dirty="0"/>
              <a:t>Some hold hearings and “mark up” meetings</a:t>
            </a:r>
          </a:p>
          <a:p>
            <a:r>
              <a:rPr lang="en-US" dirty="0"/>
              <a:t>Legislative oversight</a:t>
            </a:r>
          </a:p>
          <a:p>
            <a:pPr lvl="1"/>
            <a:r>
              <a:rPr lang="en-US" dirty="0"/>
              <a:t>Monitoring of the bureaucracy and its administration of policy through committee hearings</a:t>
            </a:r>
          </a:p>
          <a:p>
            <a:pPr lvl="1"/>
            <a:r>
              <a:rPr lang="en-US" dirty="0"/>
              <a:t>As publicity value of receiving credit for controlling spending has increase, so too has oversight grown</a:t>
            </a:r>
          </a:p>
          <a:p>
            <a:pPr lvl="1"/>
            <a:r>
              <a:rPr lang="en-US" dirty="0"/>
              <a:t>Oversight usually takes place after a catastrophe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Committees and Subcommittees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Getting on a Committee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Members want committee assignments that will help them get reelected, gain influence, and make policy.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New members express their committee preferences to the party leaders.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Those who have supported their party’s leadership are favored in the selection process.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Parties try to grant committee preferences.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Arial" charset="0"/>
                <a:cs typeface="Arial" charset="0"/>
              </a:rPr>
              <a:t>Committees and Subcommittees</a:t>
            </a:r>
            <a:endParaRPr lang="en-US" dirty="0">
              <a:ea typeface="Arial" charset="0"/>
              <a:cs typeface="Arial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Getting Ahead on the Committee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Committee chair: the most important influencer of congressional agenda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Dominant role in scheduling hearings, hiring staff, appointing subcommittees, and managing committee bills when they are brought before the full house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Most chairs selected according to seniority system.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Members who have served on the committee the longest and whose party controlled Congress become chair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3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462</Words>
  <Application>Microsoft Macintosh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How Congress Is Organized To Make Policy</vt:lpstr>
      <vt:lpstr>American Bicameralism</vt:lpstr>
      <vt:lpstr>Congressional Leadership</vt:lpstr>
      <vt:lpstr>How Congress is Organized  to Make Policy</vt:lpstr>
      <vt:lpstr>Committees and Subcommittees</vt:lpstr>
      <vt:lpstr>How Congress is Organized  to Make Policy</vt:lpstr>
      <vt:lpstr>Legislation and Oversight</vt:lpstr>
      <vt:lpstr>Committees and Subcommittees</vt:lpstr>
      <vt:lpstr>Committees and Subcommittees</vt:lpstr>
      <vt:lpstr>Caucuses</vt:lpstr>
      <vt:lpstr>Congressional Staff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Congress Is Organized To Make Policy</dc:title>
  <dc:creator>Katie Madison</dc:creator>
  <cp:lastModifiedBy>Katie Madison</cp:lastModifiedBy>
  <cp:revision>2</cp:revision>
  <dcterms:created xsi:type="dcterms:W3CDTF">2011-01-10T16:05:28Z</dcterms:created>
  <dcterms:modified xsi:type="dcterms:W3CDTF">2011-01-10T18:24:41Z</dcterms:modified>
</cp:coreProperties>
</file>